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260" r:id="rId3"/>
    <p:sldId id="266" r:id="rId4"/>
    <p:sldId id="271" r:id="rId5"/>
    <p:sldId id="258" r:id="rId6"/>
    <p:sldId id="262" r:id="rId7"/>
    <p:sldId id="259" r:id="rId8"/>
    <p:sldId id="273" r:id="rId9"/>
    <p:sldId id="269" r:id="rId10"/>
    <p:sldId id="265" r:id="rId11"/>
    <p:sldId id="264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83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101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1:27.660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25 0,'0'-25'109,"24"25"-77,49 0-32,48 0 15,-25 0-15,25 0 16,49 0-16,-1 0 16,-48 0-16,48 0 15,-24 0-15,-120 0 16,-1 0-16,24 0 15,1 0-15,23 0 16,-48 0-16,73 0 16,-73 0-1,49 0-15,-49 0 16,24 0-16,1 0 16,-1 0-1,1 0 1,-25 0-16,0 0 62,0 0 157,0 0-219,0 0 16,1 0-16,23 0 15,-24 0 1,0 0 31,1 0-32,-1 0 1,24 0-16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1:44.924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49 0,'49'0'0,"-25"0"15,0 0 16,0 0 1,0 0-17,0 0 1,1 0-16,-1 0 16,48 0-1,-23 0 1,-1 0-16,25 0 15,-1 0-15,-47 0 16,95 0-16,-23 0 16,-48 0-16,-1 0 15,-24 0-15,25 0 16,47 0-16,-23 0 16,24 0-1,-49 0-15,97 0 16,-96 0-16,23-49 15,-23 49-15,-25 0 16,0 0-16,24 0 31,-24 0-15,1 0 0,-1 0-16,0 0 15,24 0-15,-23 0 31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1:48.413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919 0 0,'-24'0'109,"-1"0"-93,-23 0 31,-24 0-16,47 0-15,1 0-1,0 0 16,0 0-15,0 0 15,-1 0 32,-71 0 15,71 0-78,1 0 31,0 0 32,0 0-1,0 0-46,-1 0-1,1 0 1,0 0-16,0 0 94,0 0-32,-49 0-62,49 0 16,0 0 31,0 0-32,-1 0-15,1 0 32,-24 0-1,24 0-31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06.025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73 0 0,'-25'0'47,"-23"0"-31,48 25 124,73-1-124,-49-24 0,97 24-16,48-24 15,-24 24-15,0 25 16,-24 23-1,-48-72-15,-25 24 16,49-24-16,-73 25 16,0-1-1,1 0-15,-1-24 16,0 0-16,0 0 47,24 0-16,-23 0-31,-1 0 31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07.741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48 0,'24'0'0,"0"0"16,1-24-16,23 24 16,-24 0-1,0 0 1,1 0-16,-1 0 16,24 0-16,-24 0 15,49 0-15,-25 0 16,1 0-16,-25 0 15,24 0-15,1 0 16,-1 0-16,49 0 16,-73 0-16,73 0 15,0 0-15,-49 0 16,49 0-16,-73 0 16,48-24-16,-47 24 15,-1 0 1,0 0-1,0 0 1,0 0 15,1 0-15,-1 0-16,0 0 31,24 0-15,-23 0 15,23 0 32,0 0-1,-24 0-46,25 0-1,-25 0 1,0 24 218,0 0-234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09.713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0,'25'0'47,"23"0"-32,-24 0-15,25 0 16,96 96-16,-121-96 16,24 0-16,49 0 15,-24 25-15,144-25 16,-168 0-1,23 0-15,25 0 16,-24 24-16,-25-24 16,-24 0-1,25 0 1,-1 0-16,-24 0 16,73 72-16,-73-72 15,49 0-15,-25 0 16,0 0-1,-72 0 282,0 0-281,0 0-16,0 0 31,-1 0-15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12.233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0,'25'0'0,"-1"0"16,0 0-16,0 0 15,25 0-15,-1 0 16,25 0-16,-1 0 16,-48 0-1,25 0-15,-25 0 16,0 0-1,0 0 1,0 0-16,1 0 16,-1 0-16,48 0 15,-47 0-15,-1 0 16,24 0 0,-24 0-1,25 0 1,-1 0-16,-24 0 31,49 0 47,-49 0-62,0 0-1,25 0 17,-25 0-17,0 0 32,0 0-31,0 0 46,1 0-46,-1 0 0,0 0-16,0 0 140,0 0-124,49 0-1,-49 0-15,0 0 141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13.509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25 0,'24'0'16,"0"0"-16,1 0 15,23 0-15,25 0 16,-25 0-16,24 0 16,-23 0-16,-1 0 15,1 0-15,23 0 16,25 0 0,-24-25-16,-49 25 15,24 0 1,0 0-1,1 0 1,48 0 0,-73 0-1,97 0 1,-73 0 0,-24 0-16,1 0 15,-1 0 16,0 0-31,0 0 16,24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14.917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24 0,'25'0'31,"-1"0"-15,0 0-16,24 0 16,-23 0-16,23 0 15,49-24-15,-49 24 16,25 0-1,-49 0-15,24 0 32,-24 0-32,1 0 31,-1 0-31,24 0 62,-24 0-62,1 0 16,-1 0 62,24 0-62,-24 0-1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45.028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0,'25'0'16,"-1"0"-16,0 0 15,0 0-15,0 0 16,1 0 15,-1 0-15,0 0 15,0 0 0,25 0-15,-25 0-16,0 0 15,0 0 1,49 0-16,-49 0 16,0 0-1,0 0 1,0 0-16,25 0 16,-25 0-16,24 0 15,1 0-15,-1 0 16,1 0-16,23 0 15,-48 0-15,73 0 16,-73 0-16,25 24 16,23-24-16,-23 0 15,-25 0 1,0 0-16,0 0 16,0 0-16,1 24 15,-1-24 1,0 0-16,0 0 15,0 0-15,25 0 16,23 24-16,-48-24 16,1 0-1,23 49-15,-24-49 16,25 0 0,-25 0-1,0 0 1,73 0 78,-73 0-79,0 0 1,25 0-1,-25 0 1,0 0 93,24 0-93,-24 0 0,1 0-1,-1 0 1,24 0 78,-24 0-79,1 0 1,-1 0 31,24 0-32,-24 0 1,1 0 156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47.404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0,'24'0'31,"49"0"-15,-49 0-1,48 0-15,-47 0 16,-1 0 0,24 0-16,25 0 31,-49 0-31,49 0 16,-25 24-16,0-24 15,49 0-15,-49 0 16,1 24-16,-1-24 15,1 0-15,23 0 16,-23 0 0,23 0-16,-48 0 31,25 0 0,-25 0-15,0 0-16,0 0 15,0 0-15,1 0 141,-1 24-125,48-24 15,-47 0-15,23 0-16,0 48 15,-23-48-15,-1 0 16,0 0-1,0 0-15,49 0 32,-49 0-17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1:29.793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0,'24'0'62,"25"0"-46,23 0-1,1 0-15,-25 0 16,1 0-16,47 0 16,1 0-16,48 0 15,-72 0-15,24 0 16,-73 0-16,24 0 16,-24 0-16,49 0 15,-25 0 1,1 0-16,-25 0 15,24 0-15,1 0 16,-1 0-16,49 0 31,-25 0-31,-47 0 16,47 0 0,-48 0-1,25 0 1,23 0-1,-47 0-15,-1 0 0,0 0 32,0 0-32,0 0 15,1 0-15,23 0 32,-24 0-32,0 0 31,0 0-16,25 0-15,-1 0 16,-24 0-16,1 0 31,-1 0-15,0 0 0,24 0 77,1 0-77,-25 0 0,24 0-1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50.320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24 0 0,'73'0'62,"-25"24"-46,0-24-16,-24 0 16,49 24-16,-49-24 62,0 0-62,1 0 16,-1 0-1,24 0 64,-96 0 139,24 0-202,-1 0-16,-23 0 16,24 0-16,0 0 15,-1 0-15,1 0 16,-24 0-16,24 0 15,-25 0 17,25 0-32,0 0 203,0 0-172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51.604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0,'48'0'31,"-23"0"-15,71 0-16,-47 0 15,23 0-15,-47 0 16,-1 0-16,24 0 16,0 0-16,-23 0 15,23 0-15,0 0 16,-23 0-16,23 0 15,0 0-15,1 0 16,-25 0-16,0 0 16,49 0-16,-25 0 15,-24 0-15,0 0 16,1 0-16,-1 0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53.371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24 0,'49'0'15,"-1"0"-15,-24 0 16,49 0-16,-49 0 15,24 0 1,1 0 0,-25 0-1,24-24-15,-24 24 16,25 0 0,-25 0-1,-72 0 235,23 0-234,1 0-16,0 0 15,0 0-15,0 0 16,-49 0-16,25 0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54.248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97 0,'0'-24'47,"0"-24"-31,73 48-1,-49-25-15,24 25 16,1 0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56.200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48 0,'24'0'47,"0"0"-31,0 0-1,25-48 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58.044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266 0 0,'-49'0'110,"25"0"-110,0 0 47,-24 0-47,24 0 15,-1 0 79,1 0 94,0 0-173,0 0 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2:59.139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0,'24'0'110,"24"0"-95,1 0 1,-25 0-16,0 0 16,0 0-16,0 0 31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3:02.580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0,'24'0'62,"0"0"-46,25 0-1,-25 0-15,73 0 16,-73 0-16,0 0 16,0 0 234,25 0-235,-1 0 1,-24 0-1,1 0-15,-1 0 16,0 0 0,0 0 109,73 24 62,-97 0-187,48 25 94,-24-49-94,1 48 31,-25-24-31,24-24 719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30:13.467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0,'24'0'94,"0"0"-79,1 0-15,23 0 16,0 0 15,-24 0-31,1 0 16,-1 0-1,0 0 1,24 0-16,-23 0 16,-1 0-1,0 0-15,0 0 16,0 0 15,1 0-15,-1 0-16,0 0 15,24 0-15,-23 0 16,23 0 15,-24 0-15,24 0-1,-23 0 1,-1 0-16,0 0 16,0 0-16,25 0 15,-25 0 1,0 0 0,0 0-1,49 0-15,-49 0 16,49 0-16,-25 0 15,0 0-15,-24 0 16,1 0-16,-1 0 16,24 0-1,-24 0-15,73 0 94,-73 0-94,1 0 63,-1 0-63,0 0 15,24 0 48,-23 24-63,-25 0 15,24-24-15,24 0 32,-24 25 46,0-25-31,25 0 15,-25 24-46,0 0-16,0-24 31,1 0 31,-1 0-62,0 0 16,0 0-16,49 0 16,-49 0-1,0 24 1,49-24 640,-49 0-656,0 0 47,-48 0 625,0 0-656,-49 0-1,25 0-15,24 0 16,-1 0-16,1 0 15,0 0-15,0 0 16,0 0-16,-49 0 16,49 0-16,0 0 31,-1 0-31,1 0 16,0 0 30,-24 0 1,24 0 31,-1 0-15,-23 0-47,0 0-1,23 0 1,-23 0 31,24 0-32,0 0-15,-1 0 16,1 0-16,0 0 16,0 0 15,-25 0-16,25 0-15,0 0 16,0 0 0,-24 0 15,23 0-31,1 0 16,0 0-16,0 0 46,-25 0-30,25 0 0,0 0-16,-24 0 15,23 0-15,1 0 63,0-24-63,-24 24 15,23 0-15,1 0 16,0 0 15,-24 0 1,24 0-17,-1 0 48,1 0 15,0-24-63,0 24 1,0 0 125,24-24-141,-25-1 15,25 1-15,-48 24 94,0 0 453,23 0-547,25-24 78,-24 24 63,-24 0 218,-1 0-281,25 24-78,0 0 16,0-24 62,-24 25-78,23-25 31,-23 0 1047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1:32.077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0,'49'0'125,"47"0"-110,-23 0-15,24 0 16,24 0-16,0 0 16,-25 0-16,25 0 15,-48 0-15,48 0 16,24 0-16,-97 0 15,1 0-15,-25 0 16,24 0-16,-24 0 16,1 0-16,23 0 15,-24 0-15,0 0 32,1 0 30,23 0-31,-24 0 32,0 0-48,25 0 64,-25 0-64,0 0-15,0 0 16,1 0 124,-25 24-30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1:33.665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0,'25'0'16,"-1"0"15,48 0-31,1 0 16,-1 0-16,25 0 15,-73 0-15,49 0 16,0 0-16,-1 0 16,73 0-1,-72 0-15,-49 0 16,73 0-16,-73 0 16,24 0-16,-23 0 15,23 0-15,0 0 16,1 0-1,-25 0 1,24 0 0,1 0-16,-25 0 15,0 0 1,0 0 0,0 0-16,1 0 15,-1 24-15,24-24 31,-24 25 173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1:35.761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25 0,'24'-25'140,"24"25"-140,-23 0 16,71 0-16,-23 0 16,0 0-16,-1 0 15,-48 0-15,49 0 16,-1 0-1,1 0 1,0 0 0,-49 0-16,48 0 15,-47 0 1,47 0 31,-48 0-32,25 0 1,-25 0 0,0 0 46,49 0-46,-25 0-1,-24 0-15,0 0 16,1 0 31,-1 0-31,24 0-16,1 0 15,23 0-15,-48 0 16,0 0-1,1 0-15,-1 0 16,0 0 0,0 0-1,0 0-15,25 0 16,-25 0-16,0 0 16,0 0-16,1 0 15,-1 0-15,0 0 63,0 0-63,0 0 15,1 0-15,-1 0 16,0 0 15,0 0-15,0 0-1,0 0-15,25 25 16,-1-25 0,-24 0-16,1 0 15,-1 0-15,0 0 47,0 0-31,0 0-16,1 24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1:37.933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0,'0'24'109,"193"25"-93,-120-25-16,96-24 16,0 0-16,49 24 15,-24 24-15,-25-23 16,24-1-16,-72-24 15,-24 0-15,0 24 16,-73-24-16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1:39.745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48 0 0,'-48'0'16,"72"0"0,25 0-16,-25 0 15,24 0-15,-24 0 16,49 0-16,48 0 16,-73 0-16,1 0 15,-1 0-15,25 0 16,-49 0-16,48 0 15,-47 0-15,-1 0 16,0 0 15,24 0-31,-24 0 16,1 0-16,23 0 16,-24 0-16,0 0 31,1 0 16,-1 0-47,0 0 15,0 0-15,0 0 16,1 0 0,-1 0-1,0 0-15,0 0 0,0 0 16,1 0-1,-1 0-15,0 0 16,24 0 15,-24 0-15,1 0-16,-1 25 16,0-25-1,24 0-15,-23 0 16,-1 0-16,0 0 31,24 0-15,-23 0 15,-1 0-31,24 0 62,-24 0-62,1 0 16,-1 0-16,24 0 16,-24 0-16,0 0 15,1 0 1,23 0 0,25 0-1,-25 0 1,-24 0-16,0 0 15,73 0 17,-73 0 30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1:42.288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0,'73'0'110,"-49"0"-110,24 0 15,-24 0-15,1 0 16,-1 0-1,0 0 1,24 0-16,-23 0 16,47 0-16,-24 0 15,1 0-15,-25 0 16,24 0 0,-23 0-16,-1 0 15,0 0 1,24 0 15,1 0-15,-1 24-16,-24-24 15,1 0-15,-1 0 16,48 0 46,-48 0-46,1 0 0,-1 0-1,0 0-15,0 0 16,0 0 15,25 0-15,-25 0-1,24 0-15,-23 0 16,47 0 62,-23 0-62,-25 0-16,0 0 15,0 0-15,0 0 94,73 0 0,-73 0-78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280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75525" units="1/cm"/>
          <inkml:channelProperty channel="Y" name="resolution" value="44.91228" units="1/cm"/>
          <inkml:channelProperty channel="T" name="resolution" value="1" units="1/dev"/>
        </inkml:channelProperties>
      </inkml:inkSource>
      <inkml:timestamp xml:id="ts0" timeString="2016-11-27T17:21:43.725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0 0,'25'0'63,"-1"0"-48,48 0 1,-23 0-16,23 0 15,-23 0-15,-1 0 16,1 0-16,23 0 16,-24 0-16,49 0 15,-73 0-15,49 0 16,-49 0-16,49 0 16,-49 0-1,73 0-15,-49 0 16,0 0-16,-23 0 15,23 0-15,0 0 16,25 0 15,-25 0-15,-23 0-16,23 0 16,-24 0-1,0 0-15,49 0 78,-49 0-46,0 0 155,0 24-78,-24 0-93</inkml:trace>
</inkml:ink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725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80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84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smtClean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983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86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021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11/27/2016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665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11/27/2016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09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11/27/2016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141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smtClean="0"/>
              <a:pPr/>
              <a:t>11/27/2016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479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269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442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customXml" Target="../ink/ink6.xml"/><Relationship Id="rId18" Type="http://schemas.openxmlformats.org/officeDocument/2006/relationships/image" Target="../media/image9.emf"/><Relationship Id="rId26" Type="http://schemas.openxmlformats.org/officeDocument/2006/relationships/image" Target="../media/image13.emf"/><Relationship Id="rId39" Type="http://schemas.openxmlformats.org/officeDocument/2006/relationships/customXml" Target="../ink/ink19.xml"/><Relationship Id="rId21" Type="http://schemas.openxmlformats.org/officeDocument/2006/relationships/customXml" Target="../ink/ink10.xml"/><Relationship Id="rId34" Type="http://schemas.openxmlformats.org/officeDocument/2006/relationships/image" Target="../media/image17.emf"/><Relationship Id="rId42" Type="http://schemas.openxmlformats.org/officeDocument/2006/relationships/image" Target="../media/image21.emf"/><Relationship Id="rId47" Type="http://schemas.openxmlformats.org/officeDocument/2006/relationships/customXml" Target="../ink/ink23.xml"/><Relationship Id="rId50" Type="http://schemas.openxmlformats.org/officeDocument/2006/relationships/image" Target="../media/image25.emf"/><Relationship Id="rId55" Type="http://schemas.openxmlformats.org/officeDocument/2006/relationships/customXml" Target="../ink/ink27.xml"/><Relationship Id="rId7" Type="http://schemas.openxmlformats.org/officeDocument/2006/relationships/customXml" Target="../ink/ink3.xml"/><Relationship Id="rId12" Type="http://schemas.openxmlformats.org/officeDocument/2006/relationships/image" Target="../media/image6.emf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33" Type="http://schemas.openxmlformats.org/officeDocument/2006/relationships/customXml" Target="../ink/ink16.xml"/><Relationship Id="rId38" Type="http://schemas.openxmlformats.org/officeDocument/2006/relationships/image" Target="../media/image19.emf"/><Relationship Id="rId46" Type="http://schemas.openxmlformats.org/officeDocument/2006/relationships/image" Target="../media/image23.emf"/><Relationship Id="rId2" Type="http://schemas.openxmlformats.org/officeDocument/2006/relationships/image" Target="../media/image1.png"/><Relationship Id="rId16" Type="http://schemas.openxmlformats.org/officeDocument/2006/relationships/image" Target="../media/image8.emf"/><Relationship Id="rId20" Type="http://schemas.openxmlformats.org/officeDocument/2006/relationships/image" Target="../media/image10.emf"/><Relationship Id="rId29" Type="http://schemas.openxmlformats.org/officeDocument/2006/relationships/customXml" Target="../ink/ink14.xml"/><Relationship Id="rId41" Type="http://schemas.openxmlformats.org/officeDocument/2006/relationships/customXml" Target="../ink/ink20.xml"/><Relationship Id="rId54" Type="http://schemas.openxmlformats.org/officeDocument/2006/relationships/image" Target="../media/image27.em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.emf"/><Relationship Id="rId11" Type="http://schemas.openxmlformats.org/officeDocument/2006/relationships/customXml" Target="../ink/ink5.xml"/><Relationship Id="rId24" Type="http://schemas.openxmlformats.org/officeDocument/2006/relationships/image" Target="../media/image12.emf"/><Relationship Id="rId32" Type="http://schemas.openxmlformats.org/officeDocument/2006/relationships/image" Target="../media/image16.emf"/><Relationship Id="rId37" Type="http://schemas.openxmlformats.org/officeDocument/2006/relationships/customXml" Target="../ink/ink18.xml"/><Relationship Id="rId40" Type="http://schemas.openxmlformats.org/officeDocument/2006/relationships/image" Target="../media/image20.emf"/><Relationship Id="rId45" Type="http://schemas.openxmlformats.org/officeDocument/2006/relationships/customXml" Target="../ink/ink22.xml"/><Relationship Id="rId53" Type="http://schemas.openxmlformats.org/officeDocument/2006/relationships/customXml" Target="../ink/ink26.xml"/><Relationship Id="rId58" Type="http://schemas.openxmlformats.org/officeDocument/2006/relationships/image" Target="../media/image29.emf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14.emf"/><Relationship Id="rId36" Type="http://schemas.openxmlformats.org/officeDocument/2006/relationships/image" Target="../media/image18.emf"/><Relationship Id="rId49" Type="http://schemas.openxmlformats.org/officeDocument/2006/relationships/customXml" Target="../ink/ink24.xml"/><Relationship Id="rId57" Type="http://schemas.openxmlformats.org/officeDocument/2006/relationships/customXml" Target="../ink/ink28.xml"/><Relationship Id="rId10" Type="http://schemas.openxmlformats.org/officeDocument/2006/relationships/image" Target="../media/image5.emf"/><Relationship Id="rId19" Type="http://schemas.openxmlformats.org/officeDocument/2006/relationships/customXml" Target="../ink/ink9.xml"/><Relationship Id="rId31" Type="http://schemas.openxmlformats.org/officeDocument/2006/relationships/customXml" Target="../ink/ink15.xml"/><Relationship Id="rId44" Type="http://schemas.openxmlformats.org/officeDocument/2006/relationships/image" Target="../media/image22.emf"/><Relationship Id="rId52" Type="http://schemas.openxmlformats.org/officeDocument/2006/relationships/image" Target="../media/image26.emf"/><Relationship Id="rId4" Type="http://schemas.openxmlformats.org/officeDocument/2006/relationships/image" Target="../media/image2.emf"/><Relationship Id="rId9" Type="http://schemas.openxmlformats.org/officeDocument/2006/relationships/customXml" Target="../ink/ink4.xml"/><Relationship Id="rId14" Type="http://schemas.openxmlformats.org/officeDocument/2006/relationships/image" Target="../media/image7.emf"/><Relationship Id="rId22" Type="http://schemas.openxmlformats.org/officeDocument/2006/relationships/image" Target="../media/image11.emf"/><Relationship Id="rId27" Type="http://schemas.openxmlformats.org/officeDocument/2006/relationships/customXml" Target="../ink/ink13.xml"/><Relationship Id="rId30" Type="http://schemas.openxmlformats.org/officeDocument/2006/relationships/image" Target="../media/image15.emf"/><Relationship Id="rId35" Type="http://schemas.openxmlformats.org/officeDocument/2006/relationships/customXml" Target="../ink/ink17.xml"/><Relationship Id="rId43" Type="http://schemas.openxmlformats.org/officeDocument/2006/relationships/customXml" Target="../ink/ink21.xml"/><Relationship Id="rId48" Type="http://schemas.openxmlformats.org/officeDocument/2006/relationships/image" Target="../media/image24.emf"/><Relationship Id="rId56" Type="http://schemas.openxmlformats.org/officeDocument/2006/relationships/image" Target="../media/image28.emf"/><Relationship Id="rId8" Type="http://schemas.openxmlformats.org/officeDocument/2006/relationships/image" Target="../media/image4.emf"/><Relationship Id="rId51" Type="http://schemas.openxmlformats.org/officeDocument/2006/relationships/customXml" Target="../ink/ink25.xml"/><Relationship Id="rId3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5400" dirty="0"/>
              <a:t>E-DUCATION_PWD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EASY ACCESS ON QUALITY EDUCATION for PEOPLE WITH DISABILITIES </a:t>
            </a:r>
          </a:p>
        </p:txBody>
      </p:sp>
    </p:spTree>
    <p:extLst>
      <p:ext uri="{BB962C8B-B14F-4D97-AF65-F5344CB8AC3E}">
        <p14:creationId xmlns:p14="http://schemas.microsoft.com/office/powerpoint/2010/main" val="2711202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43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5" name="Straight Connector 12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4750" r="6088" b="5"/>
          <a:stretch/>
        </p:blipFill>
        <p:spPr>
          <a:xfrm>
            <a:off x="807324" y="1916318"/>
            <a:ext cx="2321248" cy="347101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PROFILE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3479800" y="1845734"/>
            <a:ext cx="4886960" cy="4023360"/>
          </a:xfrm>
        </p:spPr>
        <p:txBody>
          <a:bodyPr vert="horz" lIns="0" tIns="45720" rIns="0" bIns="45720" rtlCol="0">
            <a:normAutofit/>
          </a:bodyPr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 </a:t>
            </a:r>
            <a:r>
              <a:rPr lang="en-US" sz="4000" b="1" dirty="0">
                <a:solidFill>
                  <a:schemeClr val="accent2"/>
                </a:solidFill>
              </a:rPr>
              <a:t>Jesus Jr Ancheta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2"/>
                </a:solidFill>
              </a:rPr>
              <a:t> PROJECT MANAGER</a:t>
            </a:r>
          </a:p>
          <a:p>
            <a:pPr>
              <a:spcBef>
                <a:spcPts val="600"/>
              </a:spcBef>
            </a:pPr>
            <a:endParaRPr lang="en-US" b="1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Web developer for 5+ years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Cisco CCENT certified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dirty="0">
              <a:sym typeface="Helvetica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ym typeface="Helvetica"/>
              </a:rPr>
              <a:t>Database management expert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ym typeface="Helvetica"/>
              </a:rPr>
              <a:t>Certified tutor level 1 by CRLA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dirty="0">
              <a:sym typeface="Helvetica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ym typeface="Helvetica"/>
              </a:rPr>
              <a:t>5+ years Logistics experience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ym typeface="Helvetica"/>
              </a:rPr>
              <a:t>Certified Logistics Professional</a:t>
            </a:r>
          </a:p>
          <a:p>
            <a:endParaRPr lang="en-US" dirty="0"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11879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6" y="5385464"/>
            <a:ext cx="7589520" cy="822960"/>
          </a:xfrm>
        </p:spPr>
        <p:txBody>
          <a:bodyPr/>
          <a:lstStyle/>
          <a:p>
            <a:r>
              <a:rPr lang="en-CA" dirty="0"/>
              <a:t>THANK YOU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9688" b="9688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2" y="5074920"/>
            <a:ext cx="2701290" cy="150700"/>
          </a:xfrm>
        </p:spPr>
        <p:txBody>
          <a:bodyPr>
            <a:normAutofit lnSpcReduction="10000"/>
          </a:bodyPr>
          <a:lstStyle/>
          <a:p>
            <a:r>
              <a:rPr lang="en-CA" sz="1100" i="1" dirty="0"/>
              <a:t>Source photo: https://www.cmich.edu/</a:t>
            </a:r>
          </a:p>
        </p:txBody>
      </p:sp>
    </p:spTree>
    <p:extLst>
      <p:ext uri="{BB962C8B-B14F-4D97-AF65-F5344CB8AC3E}">
        <p14:creationId xmlns:p14="http://schemas.microsoft.com/office/powerpoint/2010/main" val="1174593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PROBLEM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People with disabilities are less-educated resulting to lower employment rates.  On average, only 9% of PWD with severe disability and 17.6%  with mild disability have university degrees compared to 27%  to those without disability.</a:t>
            </a:r>
          </a:p>
        </p:txBody>
      </p:sp>
      <p:pic>
        <p:nvPicPr>
          <p:cNvPr id="5" name="Picture Placeholder 4"/>
          <p:cNvPicPr>
            <a:picLocks noGrp="1"/>
          </p:cNvPicPr>
          <p:nvPr>
            <p:ph type="pic" idx="1"/>
          </p:nvPr>
        </p:nvPicPr>
        <p:blipFill>
          <a:blip r:embed="rId2"/>
          <a:srcRect t="3050" b="3050"/>
          <a:stretch>
            <a:fillRect/>
          </a:stretch>
        </p:blipFill>
        <p:spPr>
          <a:xfrm>
            <a:off x="0" y="106018"/>
            <a:ext cx="9011478" cy="477078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0" name="Ink 39"/>
              <p14:cNvContentPartPr/>
              <p14:nvPr/>
            </p14:nvContentPartPr>
            <p14:xfrm>
              <a:off x="3335434" y="4388966"/>
              <a:ext cx="792720" cy="936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16354" y="4350806"/>
                <a:ext cx="83088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1" name="Ink 40"/>
              <p14:cNvContentPartPr/>
              <p14:nvPr/>
            </p14:nvContentPartPr>
            <p14:xfrm>
              <a:off x="3352714" y="4467446"/>
              <a:ext cx="827640" cy="36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33634" y="4429286"/>
                <a:ext cx="86580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2" name="Ink 41"/>
              <p14:cNvContentPartPr/>
              <p14:nvPr/>
            </p14:nvContentPartPr>
            <p14:xfrm>
              <a:off x="3396274" y="4554566"/>
              <a:ext cx="610200" cy="900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377194" y="4490846"/>
                <a:ext cx="648360" cy="1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3" name="Ink 42"/>
              <p14:cNvContentPartPr/>
              <p14:nvPr/>
            </p14:nvContentPartPr>
            <p14:xfrm>
              <a:off x="3404914" y="4467446"/>
              <a:ext cx="549000" cy="1800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385834" y="4420286"/>
                <a:ext cx="587160" cy="1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4" name="Ink 43"/>
              <p14:cNvContentPartPr/>
              <p14:nvPr/>
            </p14:nvContentPartPr>
            <p14:xfrm>
              <a:off x="3335434" y="4528286"/>
              <a:ext cx="810360" cy="1800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316354" y="4480406"/>
                <a:ext cx="848520" cy="10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45" name="Ink 44"/>
              <p14:cNvContentPartPr/>
              <p14:nvPr/>
            </p14:nvContentPartPr>
            <p14:xfrm>
              <a:off x="5608474" y="4415246"/>
              <a:ext cx="618480" cy="8748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589394" y="4377086"/>
                <a:ext cx="656640" cy="1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46" name="Ink 45"/>
              <p14:cNvContentPartPr/>
              <p14:nvPr/>
            </p14:nvContentPartPr>
            <p14:xfrm>
              <a:off x="5582194" y="4388966"/>
              <a:ext cx="792720" cy="936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563114" y="4346126"/>
                <a:ext cx="83088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7" name="Ink 46"/>
              <p14:cNvContentPartPr/>
              <p14:nvPr/>
            </p14:nvContentPartPr>
            <p14:xfrm>
              <a:off x="5721514" y="4493726"/>
              <a:ext cx="557640" cy="900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702434" y="4452326"/>
                <a:ext cx="5958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8" name="Ink 47"/>
              <p14:cNvContentPartPr/>
              <p14:nvPr/>
            </p14:nvContentPartPr>
            <p14:xfrm>
              <a:off x="5695234" y="4545926"/>
              <a:ext cx="549000" cy="1764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676154" y="4491566"/>
                <a:ext cx="58716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9" name="Ink 48"/>
              <p14:cNvContentPartPr/>
              <p14:nvPr/>
            </p14:nvContentPartPr>
            <p14:xfrm>
              <a:off x="5634394" y="4615406"/>
              <a:ext cx="662400" cy="1800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615314" y="4573286"/>
                <a:ext cx="700560" cy="10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50" name="Ink 49"/>
              <p14:cNvContentPartPr/>
              <p14:nvPr/>
            </p14:nvContentPartPr>
            <p14:xfrm>
              <a:off x="6113554" y="4432526"/>
              <a:ext cx="331200" cy="36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094474" y="4394366"/>
                <a:ext cx="36936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51" name="Ink 50"/>
              <p14:cNvContentPartPr/>
              <p14:nvPr/>
            </p14:nvContentPartPr>
            <p14:xfrm>
              <a:off x="8368954" y="4388966"/>
              <a:ext cx="453240" cy="1137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349874" y="4350806"/>
                <a:ext cx="49140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52" name="Ink 51"/>
              <p14:cNvContentPartPr/>
              <p14:nvPr/>
            </p14:nvContentPartPr>
            <p14:xfrm>
              <a:off x="8238274" y="4406606"/>
              <a:ext cx="609840" cy="1764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219194" y="4362326"/>
                <a:ext cx="64800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53" name="Ink 52"/>
              <p14:cNvContentPartPr/>
              <p14:nvPr/>
            </p14:nvContentPartPr>
            <p14:xfrm>
              <a:off x="8299114" y="4493726"/>
              <a:ext cx="549000" cy="7848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8280034" y="4455566"/>
                <a:ext cx="587160" cy="15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54" name="Ink 53"/>
              <p14:cNvContentPartPr/>
              <p14:nvPr/>
            </p14:nvContentPartPr>
            <p14:xfrm>
              <a:off x="8299114" y="4467446"/>
              <a:ext cx="496800" cy="36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280034" y="4429286"/>
                <a:ext cx="53496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55" name="Ink 54"/>
              <p14:cNvContentPartPr/>
              <p14:nvPr/>
            </p14:nvContentPartPr>
            <p14:xfrm>
              <a:off x="8325394" y="4571846"/>
              <a:ext cx="479160" cy="936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8306314" y="4528286"/>
                <a:ext cx="51732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56" name="Ink 55"/>
              <p14:cNvContentPartPr/>
              <p14:nvPr/>
            </p14:nvContentPartPr>
            <p14:xfrm>
              <a:off x="8299114" y="4537286"/>
              <a:ext cx="270360" cy="900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8280034" y="4496246"/>
                <a:ext cx="30852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57" name="Ink 56"/>
              <p14:cNvContentPartPr/>
              <p14:nvPr/>
            </p14:nvContentPartPr>
            <p14:xfrm>
              <a:off x="3317794" y="4441526"/>
              <a:ext cx="828000" cy="4392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298714" y="4402286"/>
                <a:ext cx="86616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58" name="Ink 57"/>
              <p14:cNvContentPartPr/>
              <p14:nvPr/>
            </p14:nvContentPartPr>
            <p14:xfrm>
              <a:off x="5625754" y="4485086"/>
              <a:ext cx="592560" cy="4356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606674" y="4446926"/>
                <a:ext cx="630720" cy="1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59" name="Ink 58"/>
              <p14:cNvContentPartPr/>
              <p14:nvPr/>
            </p14:nvContentPartPr>
            <p14:xfrm>
              <a:off x="5617114" y="4502366"/>
              <a:ext cx="156960" cy="1764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5598034" y="4464206"/>
                <a:ext cx="19512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60" name="Ink 59"/>
              <p14:cNvContentPartPr/>
              <p14:nvPr/>
            </p14:nvContentPartPr>
            <p14:xfrm>
              <a:off x="5904394" y="4458806"/>
              <a:ext cx="357480" cy="36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5885314" y="4420646"/>
                <a:ext cx="39564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61" name="Ink 60"/>
              <p14:cNvContentPartPr/>
              <p14:nvPr/>
            </p14:nvContentPartPr>
            <p14:xfrm>
              <a:off x="6278794" y="4511006"/>
              <a:ext cx="174600" cy="900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6259714" y="4472846"/>
                <a:ext cx="21204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62" name="Ink 61"/>
              <p14:cNvContentPartPr/>
              <p14:nvPr/>
            </p14:nvContentPartPr>
            <p14:xfrm>
              <a:off x="6270154" y="4476086"/>
              <a:ext cx="70200" cy="3528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6251074" y="4437926"/>
                <a:ext cx="10836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63" name="Ink 62"/>
              <p14:cNvContentPartPr/>
              <p14:nvPr/>
            </p14:nvContentPartPr>
            <p14:xfrm>
              <a:off x="6339994" y="4589486"/>
              <a:ext cx="43920" cy="1764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6320914" y="4551326"/>
                <a:ext cx="8208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64" name="Ink 63"/>
              <p14:cNvContentPartPr/>
              <p14:nvPr/>
            </p14:nvContentPartPr>
            <p14:xfrm>
              <a:off x="6348634" y="4571846"/>
              <a:ext cx="96120" cy="36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329554" y="4533686"/>
                <a:ext cx="13428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65" name="Ink 64"/>
              <p14:cNvContentPartPr/>
              <p14:nvPr/>
            </p14:nvContentPartPr>
            <p14:xfrm>
              <a:off x="6165754" y="4589486"/>
              <a:ext cx="78480" cy="36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6146674" y="4551326"/>
                <a:ext cx="11664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66" name="Ink 65"/>
              <p14:cNvContentPartPr/>
              <p14:nvPr/>
            </p14:nvContentPartPr>
            <p14:xfrm>
              <a:off x="8604034" y="4450166"/>
              <a:ext cx="261720" cy="6120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8584954" y="4404806"/>
                <a:ext cx="29988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69" name="Ink 68"/>
              <p14:cNvContentPartPr/>
              <p14:nvPr/>
            </p14:nvContentPartPr>
            <p14:xfrm>
              <a:off x="5625754" y="4528440"/>
              <a:ext cx="784080" cy="5256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5606674" y="4467960"/>
                <a:ext cx="822240" cy="15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4144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400" dirty="0"/>
              <a:t>DIFFICULTIES OF PWD TO ACCESS QUALITY EDUCATION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CA" dirty="0">
              <a:solidFill>
                <a:schemeClr val="tx1">
                  <a:lumMod val="85000"/>
                  <a:lumOff val="15000"/>
                </a:schemeClr>
              </a:solidFill>
              <a:ea typeface="Helvetica"/>
              <a:cs typeface="Helvetica"/>
              <a:sym typeface="Helvetica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dirty="0">
                <a:solidFill>
                  <a:schemeClr val="tx1">
                    <a:lumMod val="85000"/>
                    <a:lumOff val="15000"/>
                  </a:schemeClr>
                </a:solidFill>
                <a:ea typeface="Helvetica"/>
                <a:cs typeface="Helvetica"/>
                <a:sym typeface="Helvetica"/>
              </a:rPr>
              <a:t> Transport to/from school premises and high cost</a:t>
            </a:r>
          </a:p>
          <a:p>
            <a:pPr>
              <a:buFont typeface="Wingdings" panose="05000000000000000000" pitchFamily="2" charset="2"/>
              <a:buChar char="q"/>
            </a:pPr>
            <a:endParaRPr lang="en-CA" dirty="0">
              <a:solidFill>
                <a:schemeClr val="tx1">
                  <a:lumMod val="85000"/>
                  <a:lumOff val="15000"/>
                </a:schemeClr>
              </a:solidFill>
              <a:ea typeface="Helvetica"/>
              <a:cs typeface="Helvetica"/>
              <a:sym typeface="Helvetica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dirty="0">
                <a:solidFill>
                  <a:schemeClr val="tx1">
                    <a:lumMod val="85000"/>
                    <a:lumOff val="15000"/>
                  </a:schemeClr>
                </a:solidFill>
                <a:ea typeface="Helvetica"/>
                <a:cs typeface="Helvetica"/>
                <a:sym typeface="Helvetica"/>
              </a:rPr>
              <a:t> Discrimination and harassment by non-disabled students</a:t>
            </a:r>
          </a:p>
          <a:p>
            <a:pPr>
              <a:buFont typeface="Wingdings" panose="05000000000000000000" pitchFamily="2" charset="2"/>
              <a:buChar char="q"/>
            </a:pPr>
            <a:endParaRPr lang="en-CA" dirty="0">
              <a:solidFill>
                <a:schemeClr val="tx1">
                  <a:lumMod val="85000"/>
                  <a:lumOff val="15000"/>
                </a:schemeClr>
              </a:solidFill>
              <a:ea typeface="Helvetica"/>
              <a:cs typeface="Helvetica"/>
              <a:sym typeface="Helvetica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dirty="0">
                <a:solidFill>
                  <a:schemeClr val="tx1">
                    <a:lumMod val="85000"/>
                    <a:lumOff val="15000"/>
                  </a:schemeClr>
                </a:solidFill>
                <a:ea typeface="Helvetica"/>
                <a:cs typeface="Helvetica"/>
                <a:sym typeface="Helvetica"/>
              </a:rPr>
              <a:t> Insufficient funds from government for equipment and aids for PWD students</a:t>
            </a:r>
          </a:p>
          <a:p>
            <a:pPr>
              <a:buFont typeface="Wingdings" panose="05000000000000000000" pitchFamily="2" charset="2"/>
              <a:buChar char="q"/>
            </a:pPr>
            <a:endParaRPr lang="en-CA" dirty="0">
              <a:solidFill>
                <a:schemeClr val="tx1">
                  <a:lumMod val="85000"/>
                  <a:lumOff val="15000"/>
                </a:schemeClr>
              </a:solidFill>
              <a:ea typeface="Helvetica"/>
              <a:cs typeface="Helvetica"/>
              <a:sym typeface="Helvetica"/>
            </a:endParaRPr>
          </a:p>
          <a:p>
            <a:pPr>
              <a:buFont typeface="Wingdings" panose="05000000000000000000" pitchFamily="2" charset="2"/>
              <a:buChar char="q"/>
            </a:pPr>
            <a:endParaRPr lang="en-CA" dirty="0">
              <a:solidFill>
                <a:schemeClr val="tx1">
                  <a:lumMod val="85000"/>
                  <a:lumOff val="15000"/>
                </a:schemeClr>
              </a:solidFill>
              <a:ea typeface="Helvetica"/>
              <a:cs typeface="Helvetica"/>
              <a:sym typeface="Helvetica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5110" r="4306"/>
          <a:stretch/>
        </p:blipFill>
        <p:spPr>
          <a:xfrm>
            <a:off x="4772025" y="2283408"/>
            <a:ext cx="3892026" cy="3298242"/>
          </a:xfrm>
        </p:spPr>
      </p:pic>
      <p:sp>
        <p:nvSpPr>
          <p:cNvPr id="9" name="Rectangle 8"/>
          <p:cNvSpPr/>
          <p:nvPr/>
        </p:nvSpPr>
        <p:spPr>
          <a:xfrm>
            <a:off x="4772025" y="5753678"/>
            <a:ext cx="208582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i="1" dirty="0"/>
              <a:t>Source photo: http://thenetwork-co.org/</a:t>
            </a:r>
          </a:p>
        </p:txBody>
      </p:sp>
    </p:spTree>
    <p:extLst>
      <p:ext uri="{BB962C8B-B14F-4D97-AF65-F5344CB8AC3E}">
        <p14:creationId xmlns:p14="http://schemas.microsoft.com/office/powerpoint/2010/main" val="2451693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CA" dirty="0"/>
              <a:t>E-DUCATION_PWD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endParaRPr lang="en-CA" dirty="0">
              <a:solidFill>
                <a:schemeClr val="tx1">
                  <a:lumMod val="85000"/>
                  <a:lumOff val="15000"/>
                </a:schemeClr>
              </a:solidFill>
              <a:ea typeface="Helvetica"/>
              <a:cs typeface="Helvetica"/>
              <a:sym typeface="Helvetica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dirty="0">
                <a:solidFill>
                  <a:schemeClr val="tx1">
                    <a:lumMod val="85000"/>
                    <a:lumOff val="15000"/>
                  </a:schemeClr>
                </a:solidFill>
                <a:ea typeface="Helvetica"/>
                <a:cs typeface="Helvetica"/>
                <a:sym typeface="Helvetica"/>
              </a:rPr>
              <a:t> Online school for people with disabilities</a:t>
            </a:r>
          </a:p>
          <a:p>
            <a:pPr>
              <a:buFont typeface="Wingdings" panose="05000000000000000000" pitchFamily="2" charset="2"/>
              <a:buChar char="q"/>
            </a:pPr>
            <a:endParaRPr lang="en-CA" dirty="0">
              <a:solidFill>
                <a:schemeClr val="tx1">
                  <a:lumMod val="85000"/>
                  <a:lumOff val="15000"/>
                </a:schemeClr>
              </a:solidFill>
              <a:ea typeface="Helvetica"/>
              <a:cs typeface="Helvetica"/>
              <a:sym typeface="Helvetica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dirty="0">
                <a:solidFill>
                  <a:schemeClr val="tx1">
                    <a:lumMod val="85000"/>
                    <a:lumOff val="15000"/>
                  </a:schemeClr>
                </a:solidFill>
                <a:ea typeface="Helvetica"/>
                <a:cs typeface="Helvetica"/>
                <a:sym typeface="Helvetica"/>
              </a:rPr>
              <a:t> Real-time classes delivered online thru video/audio conference</a:t>
            </a:r>
          </a:p>
          <a:p>
            <a:pPr>
              <a:buFont typeface="Wingdings" panose="05000000000000000000" pitchFamily="2" charset="2"/>
              <a:buChar char="q"/>
            </a:pPr>
            <a:endParaRPr lang="en-CA" dirty="0">
              <a:solidFill>
                <a:schemeClr val="tx1">
                  <a:lumMod val="85000"/>
                  <a:lumOff val="15000"/>
                </a:schemeClr>
              </a:solidFill>
              <a:ea typeface="Helvetica"/>
              <a:cs typeface="Helvetica"/>
              <a:sym typeface="Helvetica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CA" dirty="0">
                <a:solidFill>
                  <a:schemeClr val="tx1">
                    <a:lumMod val="85000"/>
                    <a:lumOff val="15000"/>
                  </a:schemeClr>
                </a:solidFill>
                <a:ea typeface="Helvetica"/>
                <a:cs typeface="Helvetica"/>
                <a:sym typeface="Helvetica"/>
              </a:rPr>
              <a:t> Accessible anywhere and students can interact with other students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8108" r="16"/>
          <a:stretch/>
        </p:blipFill>
        <p:spPr>
          <a:xfrm>
            <a:off x="4526280" y="2340874"/>
            <a:ext cx="4150995" cy="3528220"/>
          </a:xfrm>
        </p:spPr>
      </p:pic>
      <p:sp>
        <p:nvSpPr>
          <p:cNvPr id="26" name="TextBox 25"/>
          <p:cNvSpPr txBox="1"/>
          <p:nvPr/>
        </p:nvSpPr>
        <p:spPr>
          <a:xfrm>
            <a:off x="4453073" y="5977468"/>
            <a:ext cx="26822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Source photo: http://ichef.bbci.co.uk/</a:t>
            </a:r>
          </a:p>
        </p:txBody>
      </p:sp>
    </p:spTree>
    <p:extLst>
      <p:ext uri="{BB962C8B-B14F-4D97-AF65-F5344CB8AC3E}">
        <p14:creationId xmlns:p14="http://schemas.microsoft.com/office/powerpoint/2010/main" val="2428817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PROTOTYPE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205"/>
          <a:stretch/>
        </p:blipFill>
        <p:spPr>
          <a:xfrm>
            <a:off x="1479778" y="1833155"/>
            <a:ext cx="6445021" cy="4199880"/>
          </a:xfrm>
        </p:spPr>
      </p:pic>
      <p:sp>
        <p:nvSpPr>
          <p:cNvPr id="5" name="Rectangle 4"/>
          <p:cNvSpPr/>
          <p:nvPr/>
        </p:nvSpPr>
        <p:spPr>
          <a:xfrm>
            <a:off x="2692037" y="2020388"/>
            <a:ext cx="3805645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2548" y="6033035"/>
            <a:ext cx="26822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Source photo: http://www.slideshare.net/</a:t>
            </a:r>
          </a:p>
        </p:txBody>
      </p:sp>
    </p:spTree>
    <p:extLst>
      <p:ext uri="{BB962C8B-B14F-4D97-AF65-F5344CB8AC3E}">
        <p14:creationId xmlns:p14="http://schemas.microsoft.com/office/powerpoint/2010/main" val="156231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PWD will improve their lives significantly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6419" b="6419"/>
          <a:stretch>
            <a:fillRect/>
          </a:stretch>
        </p:blipFill>
        <p:spPr>
          <a:xfrm>
            <a:off x="0" y="0"/>
            <a:ext cx="9143989" cy="4915076"/>
          </a:xfrm>
        </p:spPr>
      </p:pic>
      <p:sp>
        <p:nvSpPr>
          <p:cNvPr id="20" name="Text Placeholder 19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710864"/>
          </a:xfrm>
        </p:spPr>
        <p:txBody>
          <a:bodyPr>
            <a:normAutofit/>
          </a:bodyPr>
          <a:lstStyle/>
          <a:p>
            <a:r>
              <a:rPr lang="en-CA" dirty="0"/>
              <a:t>Gaining high quality education without DIFFICULTIES with E-DUCATION_PWD will help them increase their chances to get employment.</a:t>
            </a:r>
          </a:p>
          <a:p>
            <a:r>
              <a:rPr lang="en-CA" sz="1200" i="1" dirty="0"/>
              <a:t>Source Photo: http://www.witf.org/</a:t>
            </a:r>
          </a:p>
        </p:txBody>
      </p:sp>
    </p:spTree>
    <p:extLst>
      <p:ext uri="{BB962C8B-B14F-4D97-AF65-F5344CB8AC3E}">
        <p14:creationId xmlns:p14="http://schemas.microsoft.com/office/powerpoint/2010/main" val="3880161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SCHEDULE</a:t>
            </a: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6816823"/>
              </p:ext>
            </p:extLst>
          </p:nvPr>
        </p:nvGraphicFramePr>
        <p:xfrm>
          <a:off x="901699" y="1868805"/>
          <a:ext cx="7465062" cy="41224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49966">
                  <a:extLst>
                    <a:ext uri="{9D8B030D-6E8A-4147-A177-3AD203B41FA5}">
                      <a16:colId xmlns:a16="http://schemas.microsoft.com/office/drawing/2014/main" val="2467666386"/>
                    </a:ext>
                  </a:extLst>
                </a:gridCol>
                <a:gridCol w="3216119">
                  <a:extLst>
                    <a:ext uri="{9D8B030D-6E8A-4147-A177-3AD203B41FA5}">
                      <a16:colId xmlns:a16="http://schemas.microsoft.com/office/drawing/2014/main" val="3932626226"/>
                    </a:ext>
                  </a:extLst>
                </a:gridCol>
                <a:gridCol w="1557023">
                  <a:extLst>
                    <a:ext uri="{9D8B030D-6E8A-4147-A177-3AD203B41FA5}">
                      <a16:colId xmlns:a16="http://schemas.microsoft.com/office/drawing/2014/main" val="4049984061"/>
                    </a:ext>
                  </a:extLst>
                </a:gridCol>
                <a:gridCol w="1941954">
                  <a:extLst>
                    <a:ext uri="{9D8B030D-6E8A-4147-A177-3AD203B41FA5}">
                      <a16:colId xmlns:a16="http://schemas.microsoft.com/office/drawing/2014/main" val="3447211632"/>
                    </a:ext>
                  </a:extLst>
                </a:gridCol>
              </a:tblGrid>
              <a:tr h="577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Stages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Tasks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Days Required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Completion Date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97082303"/>
                  </a:ext>
                </a:extLst>
              </a:tr>
              <a:tr h="6600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1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Planning and requirements gathering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30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January 09, 2017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61547336"/>
                  </a:ext>
                </a:extLst>
              </a:tr>
              <a:tr h="577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2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Defining the requirements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15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January 30, 2017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42678920"/>
                  </a:ext>
                </a:extLst>
              </a:tr>
              <a:tr h="577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3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Designing the project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35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March 09, 2017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3181437"/>
                  </a:ext>
                </a:extLst>
              </a:tr>
              <a:tr h="577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4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Developing the project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100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June 12, 2017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146534"/>
                  </a:ext>
                </a:extLst>
              </a:tr>
              <a:tr h="577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5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Testing the project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15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June 30, 2017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78486211"/>
                  </a:ext>
                </a:extLst>
              </a:tr>
              <a:tr h="5770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6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Deploying the project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15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spc="50" baseline="0" dirty="0">
                          <a:effectLst/>
                        </a:rPr>
                        <a:t>July 10, 2017</a:t>
                      </a:r>
                      <a:endParaRPr lang="en-US" sz="1600" spc="50" baseline="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86801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8148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BUDGET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79255"/>
              </p:ext>
            </p:extLst>
          </p:nvPr>
        </p:nvGraphicFramePr>
        <p:xfrm>
          <a:off x="938212" y="1899603"/>
          <a:ext cx="7428548" cy="40630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53722">
                  <a:extLst>
                    <a:ext uri="{9D8B030D-6E8A-4147-A177-3AD203B41FA5}">
                      <a16:colId xmlns:a16="http://schemas.microsoft.com/office/drawing/2014/main" val="1451306045"/>
                    </a:ext>
                  </a:extLst>
                </a:gridCol>
                <a:gridCol w="4953524">
                  <a:extLst>
                    <a:ext uri="{9D8B030D-6E8A-4147-A177-3AD203B41FA5}">
                      <a16:colId xmlns:a16="http://schemas.microsoft.com/office/drawing/2014/main" val="48728204"/>
                    </a:ext>
                  </a:extLst>
                </a:gridCol>
                <a:gridCol w="1721302">
                  <a:extLst>
                    <a:ext uri="{9D8B030D-6E8A-4147-A177-3AD203B41FA5}">
                      <a16:colId xmlns:a16="http://schemas.microsoft.com/office/drawing/2014/main" val="3255032168"/>
                    </a:ext>
                  </a:extLst>
                </a:gridCol>
              </a:tblGrid>
              <a:tr h="46226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Item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Description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Cost (CAD)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5313245"/>
                  </a:ext>
                </a:extLst>
              </a:tr>
              <a:tr h="6163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1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Development cost (includes surveys, salaries for systems analysts, programmers and project lead)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100,000.00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28070029"/>
                  </a:ext>
                </a:extLst>
              </a:tr>
              <a:tr h="6163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2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Rental office cost (for 6 months)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10,000.00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89443007"/>
                  </a:ext>
                </a:extLst>
              </a:tr>
              <a:tr h="6163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3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Equipment cost (e.g. software tools, computers, i-cloud subscription)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50,000.00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72485294"/>
                  </a:ext>
                </a:extLst>
              </a:tr>
              <a:tr h="6163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4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Office supplies &amp; utilities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5,000.00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47533021"/>
                  </a:ext>
                </a:extLst>
              </a:tr>
              <a:tr h="6730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5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1-month maintenance and support after successful deployment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5,000.00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58029179"/>
                  </a:ext>
                </a:extLst>
              </a:tr>
              <a:tr h="46226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spc="50" dirty="0">
                          <a:effectLst/>
                        </a:rPr>
                        <a:t> </a:t>
                      </a:r>
                      <a:endParaRPr lang="en-US" sz="1400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spc="50" dirty="0">
                          <a:effectLst/>
                        </a:rPr>
                        <a:t>Total </a:t>
                      </a:r>
                      <a:endParaRPr lang="en-US" sz="1400" b="1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spc="50" dirty="0">
                          <a:effectLst/>
                        </a:rPr>
                        <a:t>CAD 180,000.00</a:t>
                      </a:r>
                      <a:endParaRPr lang="en-US" sz="1400" b="1" spc="5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70327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5831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CA" dirty="0"/>
              <a:t>UNIQUE VALUE PROPOSITION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22960" y="1845734"/>
            <a:ext cx="3587116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endParaRPr lang="en-CA" dirty="0"/>
          </a:p>
          <a:p>
            <a:pPr>
              <a:buFont typeface="Wingdings" panose="05000000000000000000" pitchFamily="2" charset="2"/>
              <a:buChar char="q"/>
            </a:pPr>
            <a:r>
              <a:rPr lang="en-CA" dirty="0"/>
              <a:t> It help improves the lives of people with disabilities</a:t>
            </a:r>
          </a:p>
          <a:p>
            <a:pPr>
              <a:buFont typeface="Wingdings" panose="05000000000000000000" pitchFamily="2" charset="2"/>
              <a:buChar char="q"/>
            </a:pPr>
            <a:endParaRPr lang="en-CA" dirty="0"/>
          </a:p>
          <a:p>
            <a:pPr>
              <a:buFont typeface="Wingdings" panose="05000000000000000000" pitchFamily="2" charset="2"/>
              <a:buChar char="q"/>
            </a:pPr>
            <a:r>
              <a:rPr lang="en-CA" dirty="0"/>
              <a:t> Equal access to quality education</a:t>
            </a:r>
          </a:p>
          <a:p>
            <a:pPr>
              <a:buFont typeface="Wingdings" panose="05000000000000000000" pitchFamily="2" charset="2"/>
              <a:buChar char="q"/>
            </a:pPr>
            <a:endParaRPr lang="en-CA" dirty="0"/>
          </a:p>
          <a:p>
            <a:pPr>
              <a:buFont typeface="Wingdings" panose="05000000000000000000" pitchFamily="2" charset="2"/>
              <a:buChar char="q"/>
            </a:pPr>
            <a:r>
              <a:rPr lang="en-CA" dirty="0"/>
              <a:t> Provides comfortable learning environment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0076" y="2371514"/>
            <a:ext cx="4545072" cy="288628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410075" y="5448031"/>
            <a:ext cx="30479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/>
              <a:t>Source photo: http://orlandowheelchairtransportation.com/</a:t>
            </a:r>
          </a:p>
        </p:txBody>
      </p:sp>
    </p:spTree>
    <p:extLst>
      <p:ext uri="{BB962C8B-B14F-4D97-AF65-F5344CB8AC3E}">
        <p14:creationId xmlns:p14="http://schemas.microsoft.com/office/powerpoint/2010/main" val="73068562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308</TotalTime>
  <Words>403</Words>
  <Application>Microsoft Office PowerPoint</Application>
  <PresentationFormat>On-screen Show (4:3)</PresentationFormat>
  <Paragraphs>98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Times New Roman</vt:lpstr>
      <vt:lpstr>Wingdings</vt:lpstr>
      <vt:lpstr>Retrospect</vt:lpstr>
      <vt:lpstr>E-DUCATION_PWD</vt:lpstr>
      <vt:lpstr>PROBLEM</vt:lpstr>
      <vt:lpstr>DIFFICULTIES OF PWD TO ACCESS QUALITY EDUCATION</vt:lpstr>
      <vt:lpstr>E-DUCATION_PWD</vt:lpstr>
      <vt:lpstr>THE PROTOTYPE</vt:lpstr>
      <vt:lpstr>PWD will improve their lives significantly</vt:lpstr>
      <vt:lpstr>SCHEDULE</vt:lpstr>
      <vt:lpstr>BUDGET</vt:lpstr>
      <vt:lpstr>UNIQUE VALUE PROPOSITION</vt:lpstr>
      <vt:lpstr>PROFILE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 Parker</dc:creator>
  <cp:lastModifiedBy>Jesus Jr Ancheta</cp:lastModifiedBy>
  <cp:revision>50</cp:revision>
  <dcterms:created xsi:type="dcterms:W3CDTF">2016-11-19T12:18:36Z</dcterms:created>
  <dcterms:modified xsi:type="dcterms:W3CDTF">2016-11-27T23:58:45Z</dcterms:modified>
</cp:coreProperties>
</file>

<file path=docProps/thumbnail.jpeg>
</file>